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8"/>
  </p:notesMasterIdLst>
  <p:handoutMasterIdLst>
    <p:handoutMasterId r:id="rId9"/>
  </p:handoutMasterIdLst>
  <p:sldIdLst>
    <p:sldId id="265" r:id="rId2"/>
    <p:sldId id="263" r:id="rId3"/>
    <p:sldId id="270" r:id="rId4"/>
    <p:sldId id="268" r:id="rId5"/>
    <p:sldId id="269" r:id="rId6"/>
    <p:sldId id="271" r:id="rId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entury Gothic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FE000C"/>
    <a:srgbClr val="B9000C"/>
    <a:srgbClr val="1B85B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92" autoAdjust="0"/>
    <p:restoredTop sz="94701" autoAdjust="0"/>
  </p:normalViewPr>
  <p:slideViewPr>
    <p:cSldViewPr>
      <p:cViewPr>
        <p:scale>
          <a:sx n="80" d="100"/>
          <a:sy n="80" d="100"/>
        </p:scale>
        <p:origin x="2080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handoutMaster" Target="handoutMasters/handoutMaster1.xml"/><Relationship Id="rId1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mlyko/Desktop/mereni_camera_distanc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mlyko/Desktop/mereni_camera_dista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Computed!$A$3</c:f>
              <c:strCache>
                <c:ptCount val="1"/>
                <c:pt idx="0">
                  <c:v>reálná vzdálenost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Computed!$B$3:$H$3</c:f>
              <c:numCache>
                <c:formatCode>General</c:formatCode>
                <c:ptCount val="7"/>
                <c:pt idx="0">
                  <c:v>30.0</c:v>
                </c:pt>
                <c:pt idx="1">
                  <c:v>50.0</c:v>
                </c:pt>
                <c:pt idx="2">
                  <c:v>80.0</c:v>
                </c:pt>
                <c:pt idx="3">
                  <c:v>100.0</c:v>
                </c:pt>
                <c:pt idx="4">
                  <c:v>150.0</c:v>
                </c:pt>
                <c:pt idx="5">
                  <c:v>200.0</c:v>
                </c:pt>
                <c:pt idx="6">
                  <c:v>260.0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Computed!$A$4</c:f>
              <c:strCache>
                <c:ptCount val="1"/>
                <c:pt idx="0">
                  <c:v>obal vinylu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Computed!$B$4:$H$4</c:f>
              <c:numCache>
                <c:formatCode>0.00</c:formatCode>
                <c:ptCount val="7"/>
                <c:pt idx="0" formatCode="General">
                  <c:v>39.0</c:v>
                </c:pt>
                <c:pt idx="1">
                  <c:v>61.0</c:v>
                </c:pt>
                <c:pt idx="2" formatCode="General">
                  <c:v>88.0</c:v>
                </c:pt>
                <c:pt idx="3">
                  <c:v>120.0</c:v>
                </c:pt>
                <c:pt idx="4" formatCode="General">
                  <c:v>153.0</c:v>
                </c:pt>
                <c:pt idx="5" formatCode="General">
                  <c:v>200.0</c:v>
                </c:pt>
                <c:pt idx="6" formatCode="General">
                  <c:v>230.0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Computed!$A$5</c:f>
              <c:strCache>
                <c:ptCount val="1"/>
                <c:pt idx="0">
                  <c:v>kniha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Computed!$B$5:$H$5</c:f>
              <c:numCache>
                <c:formatCode>0.00</c:formatCode>
                <c:ptCount val="7"/>
                <c:pt idx="0" formatCode="General">
                  <c:v>38.4</c:v>
                </c:pt>
                <c:pt idx="1">
                  <c:v>61.0</c:v>
                </c:pt>
                <c:pt idx="2" formatCode="General">
                  <c:v>88.0</c:v>
                </c:pt>
                <c:pt idx="3">
                  <c:v>120.0</c:v>
                </c:pt>
                <c:pt idx="4" formatCode="General">
                  <c:v>156.0</c:v>
                </c:pt>
                <c:pt idx="5" formatCode="General">
                  <c:v>205.0</c:v>
                </c:pt>
                <c:pt idx="6" formatCode="General">
                  <c:v>213.0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Computed!$A$6</c:f>
              <c:strCache>
                <c:ptCount val="1"/>
                <c:pt idx="0">
                  <c:v>ruka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Computed!$B$6:$H$6</c:f>
              <c:numCache>
                <c:formatCode>General</c:formatCode>
                <c:ptCount val="7"/>
                <c:pt idx="0">
                  <c:v>44.0</c:v>
                </c:pt>
                <c:pt idx="1">
                  <c:v>69.7</c:v>
                </c:pt>
                <c:pt idx="2">
                  <c:v>92.8</c:v>
                </c:pt>
                <c:pt idx="3">
                  <c:v>113.0</c:v>
                </c:pt>
                <c:pt idx="4">
                  <c:v>164.0</c:v>
                </c:pt>
                <c:pt idx="5">
                  <c:v>205.0</c:v>
                </c:pt>
                <c:pt idx="6">
                  <c:v>228.0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0231872"/>
        <c:axId val="2138170336"/>
      </c:lineChart>
      <c:catAx>
        <c:axId val="21402318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číslo měření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8170336"/>
        <c:crosses val="autoZero"/>
        <c:auto val="1"/>
        <c:lblAlgn val="ctr"/>
        <c:lblOffset val="100"/>
        <c:noMultiLvlLbl val="0"/>
      </c:catAx>
      <c:valAx>
        <c:axId val="21381703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vzdálenost [cm]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0231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cs-CZ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'Built in'!$A$2</c:f>
              <c:strCache>
                <c:ptCount val="1"/>
                <c:pt idx="0">
                  <c:v>reálná vzdálenost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'Built in'!$B$2:$H$2</c:f>
              <c:numCache>
                <c:formatCode>General</c:formatCode>
                <c:ptCount val="7"/>
                <c:pt idx="0">
                  <c:v>30.0</c:v>
                </c:pt>
                <c:pt idx="1">
                  <c:v>50.0</c:v>
                </c:pt>
                <c:pt idx="2">
                  <c:v>80.0</c:v>
                </c:pt>
                <c:pt idx="3">
                  <c:v>100.0</c:v>
                </c:pt>
                <c:pt idx="4">
                  <c:v>150.0</c:v>
                </c:pt>
                <c:pt idx="5">
                  <c:v>200.0</c:v>
                </c:pt>
                <c:pt idx="6">
                  <c:v>260.0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'Built in'!$A$3</c:f>
              <c:strCache>
                <c:ptCount val="1"/>
                <c:pt idx="0">
                  <c:v>obal vinylu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'Built in'!$B$3:$H$3</c:f>
              <c:numCache>
                <c:formatCode>General</c:formatCode>
                <c:ptCount val="7"/>
                <c:pt idx="0">
                  <c:v>30.15</c:v>
                </c:pt>
                <c:pt idx="1">
                  <c:v>48.0</c:v>
                </c:pt>
                <c:pt idx="2">
                  <c:v>77.9</c:v>
                </c:pt>
                <c:pt idx="3">
                  <c:v>94.0</c:v>
                </c:pt>
                <c:pt idx="4">
                  <c:v>120.0</c:v>
                </c:pt>
                <c:pt idx="5">
                  <c:v>160.0</c:v>
                </c:pt>
                <c:pt idx="6">
                  <c:v>203.0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'Built in'!$A$4</c:f>
              <c:strCache>
                <c:ptCount val="1"/>
                <c:pt idx="0">
                  <c:v>kniha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'Built in'!$B$4:$H$4</c:f>
              <c:numCache>
                <c:formatCode>0.00</c:formatCode>
                <c:ptCount val="7"/>
                <c:pt idx="0" formatCode="General">
                  <c:v>30.02</c:v>
                </c:pt>
                <c:pt idx="1">
                  <c:v>48.0</c:v>
                </c:pt>
                <c:pt idx="2" formatCode="General">
                  <c:v>70.0</c:v>
                </c:pt>
                <c:pt idx="3">
                  <c:v>94.09</c:v>
                </c:pt>
                <c:pt idx="4">
                  <c:v>122.0</c:v>
                </c:pt>
                <c:pt idx="5">
                  <c:v>160.0</c:v>
                </c:pt>
                <c:pt idx="6">
                  <c:v>167.0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'Built in'!$A$5</c:f>
              <c:strCache>
                <c:ptCount val="1"/>
                <c:pt idx="0">
                  <c:v>ruka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'Built in'!$B$5:$H$5</c:f>
              <c:numCache>
                <c:formatCode>0.00</c:formatCode>
                <c:ptCount val="7"/>
                <c:pt idx="0">
                  <c:v>31.0</c:v>
                </c:pt>
                <c:pt idx="1">
                  <c:v>47.0</c:v>
                </c:pt>
                <c:pt idx="2">
                  <c:v>75.0</c:v>
                </c:pt>
                <c:pt idx="3">
                  <c:v>97.0</c:v>
                </c:pt>
                <c:pt idx="4">
                  <c:v>120.0</c:v>
                </c:pt>
                <c:pt idx="5">
                  <c:v>160.0</c:v>
                </c:pt>
                <c:pt idx="6">
                  <c:v>160.0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2633552"/>
        <c:axId val="2142639536"/>
      </c:lineChart>
      <c:catAx>
        <c:axId val="2142633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číslo měření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639536"/>
        <c:crosses val="autoZero"/>
        <c:auto val="1"/>
        <c:lblAlgn val="ctr"/>
        <c:lblOffset val="100"/>
        <c:noMultiLvlLbl val="0"/>
      </c:catAx>
      <c:valAx>
        <c:axId val="2142639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vzdálenost [cm]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63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3BC5A864-16F4-4AA0-9AD4-C87D5052C81F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1703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cs-CZ" noProof="0" smtClean="0"/>
              <a:t>Klepnutím lze upravit styly předlohy textu.</a:t>
            </a:r>
          </a:p>
          <a:p>
            <a:pPr lvl="1"/>
            <a:r>
              <a:rPr lang="cs-CZ" noProof="0" smtClean="0"/>
              <a:t>Druhá úroveň</a:t>
            </a:r>
          </a:p>
          <a:p>
            <a:pPr lvl="2"/>
            <a:r>
              <a:rPr lang="cs-CZ" noProof="0" smtClean="0"/>
              <a:t>Třetí úroveň</a:t>
            </a:r>
          </a:p>
          <a:p>
            <a:pPr lvl="3"/>
            <a:r>
              <a:rPr lang="cs-CZ" noProof="0" smtClean="0"/>
              <a:t>Čtvrtá úroveň</a:t>
            </a:r>
          </a:p>
          <a:p>
            <a:pPr lvl="4"/>
            <a:r>
              <a:rPr lang="cs-CZ" noProof="0" smtClean="0"/>
              <a:t>Pátá úroveň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endParaRPr lang="cs-CZ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Century Gothic" charset="0"/>
              </a:defRPr>
            </a:lvl1pPr>
          </a:lstStyle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219512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entury Gothic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EC770D-E6D7-420F-8403-E8EAC7E85FFB}" type="slidenum">
              <a:rPr lang="cs-CZ"/>
              <a:pPr>
                <a:defRPr/>
              </a:pPr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20369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4" name="Text Box 21"/>
          <p:cNvSpPr txBox="1">
            <a:spLocks noChangeArrowheads="1"/>
          </p:cNvSpPr>
          <p:nvPr/>
        </p:nvSpPr>
        <p:spPr bwMode="auto">
          <a:xfrm>
            <a:off x="0" y="1917700"/>
            <a:ext cx="6858000" cy="1554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cs-CZ" sz="3200">
                <a:solidFill>
                  <a:schemeClr val="bg1"/>
                </a:solidFill>
                <a:latin typeface="Century Gothic" charset="0"/>
              </a:rPr>
              <a:t>Nadpis 1</a:t>
            </a:r>
            <a:r>
              <a:rPr lang="en-US" sz="3200">
                <a:solidFill>
                  <a:schemeClr val="bg1"/>
                </a:solidFill>
                <a:latin typeface="Century Gothic" charset="0"/>
              </a:rPr>
              <a:t> </a:t>
            </a:r>
            <a:br>
              <a:rPr lang="en-US" sz="3200">
                <a:solidFill>
                  <a:schemeClr val="bg1"/>
                </a:solidFill>
                <a:latin typeface="Century Gothic" charset="0"/>
              </a:rPr>
            </a:br>
            <a:r>
              <a:rPr lang="cs-CZ" sz="3200">
                <a:solidFill>
                  <a:schemeClr val="bg1"/>
                </a:solidFill>
                <a:latin typeface="Century Gothic" charset="0"/>
              </a:rPr>
              <a:t>Nadpis 2</a:t>
            </a:r>
          </a:p>
          <a:p>
            <a:pPr algn="r" eaLnBrk="0" hangingPunct="0">
              <a:defRPr/>
            </a:pPr>
            <a:r>
              <a:rPr lang="cs-CZ" sz="3200">
                <a:solidFill>
                  <a:schemeClr val="bg1"/>
                </a:solidFill>
                <a:latin typeface="Century Gothic" charset="0"/>
              </a:rPr>
              <a:t>Nadpis 3</a:t>
            </a:r>
            <a:r>
              <a:rPr lang="en-US" sz="3200">
                <a:solidFill>
                  <a:schemeClr val="bg1"/>
                </a:solidFill>
                <a:latin typeface="Century Gothic" charset="0"/>
              </a:rPr>
              <a:t> </a:t>
            </a:r>
          </a:p>
        </p:txBody>
      </p:sp>
      <p:sp>
        <p:nvSpPr>
          <p:cNvPr id="5" name="Text Box 22"/>
          <p:cNvSpPr txBox="1">
            <a:spLocks noChangeArrowheads="1"/>
          </p:cNvSpPr>
          <p:nvPr/>
        </p:nvSpPr>
        <p:spPr bwMode="auto">
          <a:xfrm>
            <a:off x="0" y="3717925"/>
            <a:ext cx="6858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cs-CZ" sz="2000">
                <a:solidFill>
                  <a:srgbClr val="000000"/>
                </a:solidFill>
                <a:latin typeface="Century Gothic" charset="0"/>
              </a:rPr>
              <a:t>Jméno Příjmení</a:t>
            </a:r>
            <a:endParaRPr lang="en-US" sz="2000">
              <a:solidFill>
                <a:srgbClr val="000000"/>
              </a:solidFill>
              <a:latin typeface="Century Gothic" charset="0"/>
            </a:endParaRP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0" y="4149725"/>
            <a:ext cx="6858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eaLnBrk="0" hangingPunct="0">
              <a:defRPr/>
            </a:pPr>
            <a:r>
              <a:rPr lang="cs-CZ" sz="1400">
                <a:solidFill>
                  <a:schemeClr val="bg2"/>
                </a:solidFill>
                <a:latin typeface="Century Gothic" charset="0"/>
              </a:rPr>
              <a:t>Vysoké učení technické v Brně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, Fa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kulta informačních technologií v Brně</a:t>
            </a: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>
                <a:solidFill>
                  <a:schemeClr val="bg2"/>
                </a:solidFill>
                <a:latin typeface="Century Gothic" charset="0"/>
              </a:rPr>
              <a:t>Bo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ž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et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ě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chova 2, 612 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66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 Brno</a:t>
            </a:r>
          </a:p>
          <a:p>
            <a:pPr algn="r" eaLnBrk="0" hangingPunct="0">
              <a:defRPr/>
            </a:pPr>
            <a:r>
              <a:rPr lang="cs-CZ" sz="1400">
                <a:solidFill>
                  <a:schemeClr val="bg2"/>
                </a:solidFill>
                <a:latin typeface="Century Gothic" charset="0"/>
              </a:rPr>
              <a:t>jmeno</a:t>
            </a:r>
            <a:r>
              <a:rPr lang="en-US" sz="1400">
                <a:solidFill>
                  <a:schemeClr val="bg2"/>
                </a:solidFill>
                <a:latin typeface="Century Gothic" charset="0"/>
              </a:rPr>
              <a:t>@fit.vutbr.cz</a:t>
            </a: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endParaRPr lang="en-US" sz="1400">
              <a:solidFill>
                <a:schemeClr val="bg2"/>
              </a:solidFill>
              <a:latin typeface="Century Gothic" charset="0"/>
            </a:endParaRPr>
          </a:p>
          <a:p>
            <a:pPr algn="r" eaLnBrk="0" hangingPunct="0">
              <a:defRPr/>
            </a:pPr>
            <a:r>
              <a:rPr lang="en-US" sz="1400">
                <a:solidFill>
                  <a:schemeClr val="bg2"/>
                </a:solidFill>
                <a:latin typeface="Century Gothic" charset="0"/>
              </a:rPr>
              <a:t>99.99.</a:t>
            </a:r>
            <a:r>
              <a:rPr lang="cs-CZ" sz="1400">
                <a:solidFill>
                  <a:schemeClr val="bg2"/>
                </a:solidFill>
                <a:latin typeface="Century Gothic" charset="0"/>
              </a:rPr>
              <a:t>2008</a:t>
            </a:r>
            <a:endParaRPr lang="en-US" sz="1400">
              <a:solidFill>
                <a:schemeClr val="bg2"/>
              </a:solidFill>
              <a:latin typeface="Century Gothic" charset="0"/>
            </a:endParaRPr>
          </a:p>
        </p:txBody>
      </p:sp>
      <p:pic>
        <p:nvPicPr>
          <p:cNvPr id="7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00" y="3846513"/>
            <a:ext cx="2022475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289522-2E8C-4E01-9411-48D19092CF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786563" y="-63500"/>
            <a:ext cx="2178050" cy="6159500"/>
          </a:xfrm>
        </p:spPr>
        <p:txBody>
          <a:bodyPr vert="eaVert"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250825" y="-63500"/>
            <a:ext cx="6383338" cy="6159500"/>
          </a:xfrm>
        </p:spPr>
        <p:txBody>
          <a:bodyPr vert="eaVert"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82A94-779D-4189-8EEF-DE1F6038A2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FB1131-F0DA-4AAB-88CB-7CCA193D6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D29028-E544-45A7-8DE0-FD990656D1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250825" y="765175"/>
            <a:ext cx="4279900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83125" y="765175"/>
            <a:ext cx="4281488" cy="5330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4DADEB-4866-429A-961D-8D432CF129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C891-BDD7-4A6D-8B84-665EE511F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B8E84-CD99-4642-8FD0-3BBC5AE135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1CDD02-48EB-443D-8B3B-FF21E6F848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60E555-F032-4235-A56B-30278DCD2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Klepnutím lze upravit styl předlohy nadpisů.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cs-CZ" noProof="0" smtClean="0"/>
              <a:t>Klepnutím na ikonu přidáte obrázek.</a:t>
            </a:r>
            <a:endParaRPr lang="cs-CZ" noProof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Klepnutím lze upravit styly předlohy textu.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34AA7B-9000-497D-89FE-96FDD444B1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0" y="6497638"/>
            <a:ext cx="9144000" cy="360362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43" name="Rectangle 11"/>
          <p:cNvSpPr>
            <a:spLocks noChangeArrowheads="1"/>
          </p:cNvSpPr>
          <p:nvPr/>
        </p:nvSpPr>
        <p:spPr bwMode="auto">
          <a:xfrm>
            <a:off x="0" y="0"/>
            <a:ext cx="9144000" cy="539750"/>
          </a:xfrm>
          <a:prstGeom prst="rect">
            <a:avLst/>
          </a:prstGeom>
          <a:solidFill>
            <a:schemeClr val="tx1">
              <a:alpha val="10001"/>
            </a:schemeClr>
          </a:solidFill>
          <a:ln w="9525" cmpd="thinThick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5588" y="-63500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 předlohy nadpisů.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765175"/>
            <a:ext cx="8713788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Klepnutím lze upravit styly předlohy textu.</a:t>
            </a:r>
          </a:p>
          <a:p>
            <a:pPr lvl="1"/>
            <a:r>
              <a:rPr lang="en-US" smtClean="0"/>
              <a:t>Druhá úroveň</a:t>
            </a:r>
          </a:p>
          <a:p>
            <a:pPr lvl="2"/>
            <a:r>
              <a:rPr lang="en-US" smtClean="0"/>
              <a:t>Třetí úroveň</a:t>
            </a:r>
          </a:p>
          <a:p>
            <a:pPr lvl="3"/>
            <a:r>
              <a:rPr lang="en-US" smtClean="0"/>
              <a:t>Čtvrtá úroveň</a:t>
            </a:r>
          </a:p>
          <a:p>
            <a:pPr lvl="4"/>
            <a:r>
              <a:rPr lang="en-US" smtClean="0"/>
              <a:t>Pátá úroveň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7950" y="6524625"/>
            <a:ext cx="78486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1843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524625"/>
            <a:ext cx="827088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b="1">
                <a:solidFill>
                  <a:schemeClr val="bg1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1F689FCD-58F0-4A19-9B16-00A7A82B59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446" name="Rectangle 14"/>
          <p:cNvSpPr>
            <a:spLocks noChangeArrowheads="1"/>
          </p:cNvSpPr>
          <p:nvPr/>
        </p:nvSpPr>
        <p:spPr bwMode="auto">
          <a:xfrm>
            <a:off x="227013" y="150813"/>
            <a:ext cx="36512" cy="287337"/>
          </a:xfrm>
          <a:prstGeom prst="rect">
            <a:avLst/>
          </a:prstGeom>
          <a:solidFill>
            <a:srgbClr val="FE000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cs-CZ">
              <a:latin typeface="Century Gothic" charset="0"/>
            </a:endParaRPr>
          </a:p>
        </p:txBody>
      </p:sp>
      <p:pic>
        <p:nvPicPr>
          <p:cNvPr id="1033" name="Picture 1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229600" y="88900"/>
            <a:ext cx="360363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8077200" y="152400"/>
            <a:ext cx="36513" cy="287338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cs-CZ">
              <a:latin typeface="Century Gothic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1B85B9"/>
          </a:solidFill>
          <a:latin typeface="Century Gothic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5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2" name="Rectangle 11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3" name="Rectangle 30"/>
          <p:cNvSpPr>
            <a:spLocks noChangeArrowheads="1"/>
          </p:cNvSpPr>
          <p:nvPr/>
        </p:nvSpPr>
        <p:spPr bwMode="auto">
          <a:xfrm>
            <a:off x="-36512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4" name="Rectangle 31"/>
          <p:cNvSpPr>
            <a:spLocks noChangeArrowheads="1"/>
          </p:cNvSpPr>
          <p:nvPr/>
        </p:nvSpPr>
        <p:spPr bwMode="auto">
          <a:xfrm>
            <a:off x="0" y="0"/>
            <a:ext cx="9144000" cy="3598863"/>
          </a:xfrm>
          <a:prstGeom prst="rect">
            <a:avLst/>
          </a:prstGeom>
          <a:solidFill>
            <a:srgbClr val="1B85B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5" name="Rectangle 32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 dirty="0"/>
          </a:p>
        </p:txBody>
      </p:sp>
      <p:sp>
        <p:nvSpPr>
          <p:cNvPr id="15366" name="Text Box 33"/>
          <p:cNvSpPr txBox="1">
            <a:spLocks noChangeArrowheads="1"/>
          </p:cNvSpPr>
          <p:nvPr/>
        </p:nvSpPr>
        <p:spPr bwMode="auto">
          <a:xfrm>
            <a:off x="0" y="1917700"/>
            <a:ext cx="6858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3200" dirty="0" smtClean="0">
                <a:solidFill>
                  <a:schemeClr val="bg1"/>
                </a:solidFill>
              </a:rPr>
              <a:t>Měření vzdálenosti </a:t>
            </a:r>
          </a:p>
          <a:p>
            <a:pPr algn="r" eaLnBrk="0" hangingPunct="0"/>
            <a:r>
              <a:rPr lang="cs-CZ" sz="3200" dirty="0" smtClean="0">
                <a:solidFill>
                  <a:schemeClr val="bg1"/>
                </a:solidFill>
              </a:rPr>
              <a:t>videokamerou</a:t>
            </a:r>
            <a:endParaRPr lang="cs-CZ" sz="3200" dirty="0">
              <a:solidFill>
                <a:schemeClr val="bg1"/>
              </a:solidFill>
            </a:endParaRPr>
          </a:p>
        </p:txBody>
      </p:sp>
      <p:sp>
        <p:nvSpPr>
          <p:cNvPr id="15367" name="Text Box 34"/>
          <p:cNvSpPr txBox="1">
            <a:spLocks noChangeArrowheads="1"/>
          </p:cNvSpPr>
          <p:nvPr/>
        </p:nvSpPr>
        <p:spPr bwMode="auto">
          <a:xfrm>
            <a:off x="0" y="3717925"/>
            <a:ext cx="6858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2000" dirty="0" smtClean="0">
                <a:solidFill>
                  <a:srgbClr val="000000"/>
                </a:solidFill>
              </a:rPr>
              <a:t>Roman </a:t>
            </a:r>
            <a:r>
              <a:rPr lang="cs-CZ" sz="2000" dirty="0" err="1" smtClean="0">
                <a:solidFill>
                  <a:srgbClr val="000000"/>
                </a:solidFill>
              </a:rPr>
              <a:t>Čižmarik</a:t>
            </a:r>
            <a:endParaRPr lang="cs-CZ" sz="2000" dirty="0" smtClean="0">
              <a:solidFill>
                <a:srgbClr val="000000"/>
              </a:solidFill>
            </a:endParaRPr>
          </a:p>
          <a:p>
            <a:pPr algn="r" eaLnBrk="0" hangingPunct="0"/>
            <a:r>
              <a:rPr lang="cs-CZ" sz="2000" dirty="0" smtClean="0">
                <a:solidFill>
                  <a:srgbClr val="000000"/>
                </a:solidFill>
              </a:rPr>
              <a:t>Tomáš Mlynarič</a:t>
            </a:r>
            <a:endParaRPr lang="cs-CZ" sz="2000" dirty="0">
              <a:solidFill>
                <a:srgbClr val="000000"/>
              </a:solidFill>
            </a:endParaRPr>
          </a:p>
        </p:txBody>
      </p:sp>
      <p:sp>
        <p:nvSpPr>
          <p:cNvPr id="15368" name="Text Box 35"/>
          <p:cNvSpPr txBox="1">
            <a:spLocks noChangeArrowheads="1"/>
          </p:cNvSpPr>
          <p:nvPr/>
        </p:nvSpPr>
        <p:spPr bwMode="auto">
          <a:xfrm>
            <a:off x="18256" y="4425811"/>
            <a:ext cx="6858000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Vysoké učení technické v Brně, Fakulta informačních technologií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Božetěchova 1/2, 612 66 Brno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xcizma04@stud.fit.vutbr.cz</a:t>
            </a: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xmlyna06@stud.fit.vutbr.cz</a:t>
            </a: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endParaRPr lang="cs-CZ" sz="1400" dirty="0" smtClean="0">
              <a:solidFill>
                <a:schemeClr val="bg2"/>
              </a:solidFill>
            </a:endParaRPr>
          </a:p>
          <a:p>
            <a:pPr algn="r" eaLnBrk="0" hangingPunct="0"/>
            <a:r>
              <a:rPr lang="cs-CZ" sz="1400" dirty="0" smtClean="0">
                <a:solidFill>
                  <a:schemeClr val="bg2"/>
                </a:solidFill>
              </a:rPr>
              <a:t>11.4.2016</a:t>
            </a:r>
            <a:endParaRPr lang="cs-CZ" sz="1400" dirty="0">
              <a:solidFill>
                <a:schemeClr val="bg2"/>
              </a:solidFill>
            </a:endParaRPr>
          </a:p>
        </p:txBody>
      </p:sp>
      <p:pic>
        <p:nvPicPr>
          <p:cNvPr id="15369" name="Picture 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85000" y="3846513"/>
            <a:ext cx="2022475" cy="133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0" name="Rectangle 37"/>
          <p:cNvSpPr>
            <a:spLocks noChangeArrowheads="1"/>
          </p:cNvSpPr>
          <p:nvPr/>
        </p:nvSpPr>
        <p:spPr bwMode="auto">
          <a:xfrm>
            <a:off x="8077200" y="6530975"/>
            <a:ext cx="36513" cy="2873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cs-CZ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410" y="3537513"/>
            <a:ext cx="4644008" cy="2902505"/>
          </a:xfrm>
          <a:prstGeom prst="rect">
            <a:avLst/>
          </a:prstGeom>
        </p:spPr>
      </p:pic>
      <p:sp>
        <p:nvSpPr>
          <p:cNvPr id="16386" name="Zástupný symbol pro číslo snímku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7C87396E-9C6E-49D1-B2AA-7BF5AF0C1C9E}" type="slidenum">
              <a:rPr lang="en-US" smtClean="0">
                <a:latin typeface="Century Gothic" pitchFamily="34" charset="0"/>
              </a:rPr>
              <a:pPr/>
              <a:t>2</a:t>
            </a:fld>
            <a:endParaRPr lang="en-US" smtClean="0">
              <a:latin typeface="Century Gothic" pitchFamily="34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cs-CZ" dirty="0" smtClean="0"/>
              <a:t>Zadání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549275"/>
            <a:ext cx="8713788" cy="5975350"/>
          </a:xfrm>
        </p:spPr>
        <p:txBody>
          <a:bodyPr anchor="t"/>
          <a:lstStyle/>
          <a:p>
            <a:pPr eaLnBrk="1" hangingPunct="1"/>
            <a:endParaRPr lang="cs-CZ" dirty="0" smtClean="0"/>
          </a:p>
          <a:p>
            <a:pPr eaLnBrk="1" hangingPunct="1"/>
            <a:r>
              <a:rPr lang="cs-CZ" dirty="0" smtClean="0"/>
              <a:t>Použít </a:t>
            </a:r>
            <a:r>
              <a:rPr lang="cs-CZ" dirty="0" err="1" smtClean="0"/>
              <a:t>stereokameru</a:t>
            </a:r>
            <a:r>
              <a:rPr lang="cs-CZ" dirty="0" smtClean="0"/>
              <a:t> pro měření vzdálenosti</a:t>
            </a:r>
          </a:p>
          <a:p>
            <a:pPr eaLnBrk="1" hangingPunct="1"/>
            <a:r>
              <a:rPr lang="cs-CZ" dirty="0" smtClean="0"/>
              <a:t>Kalibrovat kameru</a:t>
            </a:r>
          </a:p>
          <a:p>
            <a:pPr eaLnBrk="1" hangingPunct="1"/>
            <a:r>
              <a:rPr lang="cs-CZ" dirty="0" smtClean="0"/>
              <a:t>Získat hloubkovou mapu</a:t>
            </a:r>
          </a:p>
          <a:p>
            <a:pPr eaLnBrk="1" hangingPunct="1"/>
            <a:r>
              <a:rPr lang="cs-CZ" dirty="0" smtClean="0"/>
              <a:t>Porovnat reálnou vzdálenost s výsledky kamery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Kalibrace</a:t>
            </a:r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Zápatí pro všechny stránky (ne první a poslední)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824" y="657225"/>
            <a:ext cx="4597714" cy="3448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71" y="3284984"/>
            <a:ext cx="6682271" cy="3103653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91386" y="657225"/>
            <a:ext cx="4353423" cy="187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kern="0" dirty="0" smtClean="0"/>
              <a:t>Pomocí nástrojů kamery</a:t>
            </a:r>
          </a:p>
          <a:p>
            <a:r>
              <a:rPr lang="cs-CZ" kern="0" dirty="0"/>
              <a:t>Několikrát</a:t>
            </a:r>
          </a:p>
          <a:p>
            <a:endParaRPr lang="cs-CZ" kern="0" dirty="0" smtClean="0"/>
          </a:p>
          <a:p>
            <a:pPr lvl="1"/>
            <a:endParaRPr lang="cs-CZ" kern="0" dirty="0" smtClean="0"/>
          </a:p>
          <a:p>
            <a:pPr lvl="1"/>
            <a:endParaRPr lang="cs-CZ" kern="0" dirty="0" smtClean="0"/>
          </a:p>
          <a:p>
            <a:pPr lvl="1"/>
            <a:endParaRPr lang="cs-CZ" kern="0" dirty="0"/>
          </a:p>
        </p:txBody>
      </p:sp>
    </p:spTree>
    <p:extLst>
      <p:ext uri="{BB962C8B-B14F-4D97-AF65-F5344CB8AC3E}">
        <p14:creationId xmlns:p14="http://schemas.microsoft.com/office/powerpoint/2010/main" val="142207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Výslední </a:t>
            </a:r>
            <a:r>
              <a:rPr lang="cs-CZ" smtClean="0"/>
              <a:t>aplikace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4221088"/>
            <a:ext cx="4353423" cy="1874912"/>
          </a:xfrm>
        </p:spPr>
        <p:txBody>
          <a:bodyPr/>
          <a:lstStyle/>
          <a:p>
            <a:endParaRPr lang="cs-CZ" u="sng" dirty="0"/>
          </a:p>
          <a:p>
            <a:r>
              <a:rPr lang="cs-CZ" u="sng" dirty="0" smtClean="0"/>
              <a:t>Použité </a:t>
            </a:r>
            <a:r>
              <a:rPr lang="cs-CZ" u="sng" dirty="0"/>
              <a:t>technologie</a:t>
            </a:r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endParaRPr lang="cs-CZ" dirty="0"/>
          </a:p>
          <a:p>
            <a:pPr lvl="1"/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31" y="5313748"/>
            <a:ext cx="1819717" cy="10251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719" y="5488842"/>
            <a:ext cx="640722" cy="6407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5469658"/>
            <a:ext cx="548253" cy="670087"/>
          </a:xfrm>
          <a:prstGeom prst="rect">
            <a:avLst/>
          </a:prstGeom>
        </p:spPr>
      </p:pic>
      <p:pic>
        <p:nvPicPr>
          <p:cNvPr id="9" name="Picture 8" descr="OpenGL_logo_(Nov14).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5517730"/>
            <a:ext cx="1289816" cy="533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723599"/>
            <a:ext cx="4609207" cy="36276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3344" y="2780928"/>
            <a:ext cx="4476194" cy="353632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5148064" y="739140"/>
            <a:ext cx="4353423" cy="187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cs-CZ" kern="0" dirty="0" smtClean="0"/>
              <a:t>Vzdálenost</a:t>
            </a:r>
          </a:p>
          <a:p>
            <a:r>
              <a:rPr lang="cs-CZ" kern="0" dirty="0" smtClean="0"/>
              <a:t>Hloubka</a:t>
            </a:r>
          </a:p>
          <a:p>
            <a:r>
              <a:rPr lang="cs-CZ" kern="0" dirty="0" smtClean="0"/>
              <a:t>Měření ve více bodech</a:t>
            </a:r>
            <a:endParaRPr lang="cs-CZ" kern="0" dirty="0"/>
          </a:p>
          <a:p>
            <a:endParaRPr lang="cs-CZ" kern="0" dirty="0" smtClean="0"/>
          </a:p>
          <a:p>
            <a:pPr lvl="1"/>
            <a:endParaRPr lang="cs-CZ" kern="0" dirty="0" smtClean="0"/>
          </a:p>
          <a:p>
            <a:pPr lvl="1"/>
            <a:endParaRPr lang="cs-CZ" kern="0" dirty="0" smtClean="0"/>
          </a:p>
          <a:p>
            <a:pPr lvl="1"/>
            <a:endParaRPr lang="cs-CZ" kern="0" dirty="0"/>
          </a:p>
        </p:txBody>
      </p:sp>
    </p:spTree>
    <p:extLst>
      <p:ext uri="{BB962C8B-B14F-4D97-AF65-F5344CB8AC3E}">
        <p14:creationId xmlns:p14="http://schemas.microsoft.com/office/powerpoint/2010/main" val="34951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 charset="0"/>
              </a:rPr>
              <a:t>Měření vzdálenosti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Zápatí pro všechny stránky (ne první a poslední)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1FB1131-F0DA-4AAB-88CB-7CCA193D69F4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0063" y="955675"/>
            <a:ext cx="3100406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Vestavěný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99088" y="955675"/>
            <a:ext cx="2932949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Vlastní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57600" y="955675"/>
            <a:ext cx="1649316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mtClean="0"/>
              <a:t>Vs.</a:t>
            </a:r>
            <a:endParaRPr lang="en-US"/>
          </a:p>
        </p:txBody>
      </p:sp>
      <p:sp>
        <p:nvSpPr>
          <p:cNvPr id="3" name="TextBox 7"/>
          <p:cNvSpPr txBox="1"/>
          <p:nvPr/>
        </p:nvSpPr>
        <p:spPr>
          <a:xfrm>
            <a:off x="-1587" y="4321508"/>
            <a:ext cx="2743200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dirty="0"/>
              <a:t>Block Matching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TextBox 11"/>
          <p:cNvSpPr txBox="1"/>
          <p:nvPr/>
        </p:nvSpPr>
        <p:spPr>
          <a:xfrm>
            <a:off x="6712688" y="1803834"/>
            <a:ext cx="2487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err="1"/>
              <a:t>OpenCV</a:t>
            </a:r>
            <a:r>
              <a:rPr lang="en-US" b="1" dirty="0"/>
              <a:t> </a:t>
            </a:r>
            <a:r>
              <a:rPr lang="en-US" b="1" dirty="0" err="1"/>
              <a:t>algoritmus</a:t>
            </a:r>
            <a:endParaRPr lang="en-US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184817"/>
              </p:ext>
            </p:extLst>
          </p:nvPr>
        </p:nvGraphicFramePr>
        <p:xfrm>
          <a:off x="3445066" y="2612944"/>
          <a:ext cx="5687828" cy="37416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301663"/>
              </p:ext>
            </p:extLst>
          </p:nvPr>
        </p:nvGraphicFramePr>
        <p:xfrm>
          <a:off x="-1587" y="820665"/>
          <a:ext cx="5649049" cy="34559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1220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Zápatí pro všechny stránky (ne první a poslední)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81CDD02-48EB-443D-8B3B-FF21E6F848D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43808" y="2636912"/>
            <a:ext cx="3743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Děkujeme za pozornost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3629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stovani_platforem">
  <a:themeElements>
    <a:clrScheme name="FIT_prezenta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IT_prezentace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entury Gothic" charset="0"/>
          </a:defRPr>
        </a:defPPr>
      </a:lstStyle>
    </a:lnDef>
  </a:objectDefaults>
  <a:extraClrSchemeLst>
    <a:extraClrScheme>
      <a:clrScheme name="FIT_prezenta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IT_prezentac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IT_prezentac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iv sady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testovani_platforem</Template>
  <TotalTime>2486</TotalTime>
  <Words>118</Words>
  <Application>Microsoft Macintosh PowerPoint</Application>
  <PresentationFormat>On-screen Show (4:3)</PresentationFormat>
  <Paragraphs>57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Century Gothic</vt:lpstr>
      <vt:lpstr>testovani_platforem</vt:lpstr>
      <vt:lpstr>PowerPoint Presentation</vt:lpstr>
      <vt:lpstr>Zadání</vt:lpstr>
      <vt:lpstr>Kalibrace</vt:lpstr>
      <vt:lpstr>Výslední aplikace</vt:lpstr>
      <vt:lpstr>Měření vzdálenosti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Snímek 1</dc:title>
  <dc:creator>Pavol Korček</dc:creator>
  <cp:lastModifiedBy>Tomáš Mlynarič</cp:lastModifiedBy>
  <cp:revision>280</cp:revision>
  <cp:lastPrinted>2016-03-10T20:06:46Z</cp:lastPrinted>
  <dcterms:created xsi:type="dcterms:W3CDTF">2011-10-20T07:47:32Z</dcterms:created>
  <dcterms:modified xsi:type="dcterms:W3CDTF">2016-05-11T21:14:38Z</dcterms:modified>
</cp:coreProperties>
</file>